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2"/>
  </p:sldMasterIdLst>
  <p:notesMasterIdLst>
    <p:notesMasterId r:id="rId17"/>
  </p:notesMasterIdLst>
  <p:handoutMasterIdLst>
    <p:handoutMasterId r:id="rId18"/>
  </p:handoutMasterIdLst>
  <p:sldIdLst>
    <p:sldId id="270" r:id="rId3"/>
    <p:sldId id="271" r:id="rId4"/>
    <p:sldId id="256" r:id="rId5"/>
    <p:sldId id="265" r:id="rId6"/>
    <p:sldId id="266" r:id="rId7"/>
    <p:sldId id="267" r:id="rId8"/>
    <p:sldId id="268" r:id="rId9"/>
    <p:sldId id="258" r:id="rId10"/>
    <p:sldId id="259" r:id="rId11"/>
    <p:sldId id="260" r:id="rId12"/>
    <p:sldId id="261" r:id="rId13"/>
    <p:sldId id="262" r:id="rId14"/>
    <p:sldId id="263" r:id="rId15"/>
    <p:sldId id="269" r:id="rId16"/>
  </p:sldIdLst>
  <p:sldSz cx="10080625" cy="7559675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3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518" cy="481878"/>
          </a:xfrm>
          <a:prstGeom prst="rect">
            <a:avLst/>
          </a:prstGeom>
        </p:spPr>
        <p:txBody>
          <a:bodyPr vert="horz" lIns="86749" tIns="43375" rIns="86749" bIns="43375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189" y="1"/>
            <a:ext cx="3170518" cy="481878"/>
          </a:xfrm>
          <a:prstGeom prst="rect">
            <a:avLst/>
          </a:prstGeom>
        </p:spPr>
        <p:txBody>
          <a:bodyPr vert="horz" lIns="86749" tIns="43375" rIns="86749" bIns="43375" rtlCol="0"/>
          <a:lstStyle>
            <a:lvl1pPr algn="r">
              <a:defRPr sz="1100"/>
            </a:lvl1pPr>
          </a:lstStyle>
          <a:p>
            <a:fld id="{1B64DC8B-8F28-4F4B-896A-9FF3FDF929B1}" type="datetimeFigureOut">
              <a:rPr lang="en-US" smtClean="0"/>
              <a:t>9/5/2017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322"/>
            <a:ext cx="3170518" cy="481878"/>
          </a:xfrm>
          <a:prstGeom prst="rect">
            <a:avLst/>
          </a:prstGeom>
        </p:spPr>
        <p:txBody>
          <a:bodyPr vert="horz" lIns="86749" tIns="43375" rIns="86749" bIns="43375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189" y="9119322"/>
            <a:ext cx="3170518" cy="481878"/>
          </a:xfrm>
          <a:prstGeom prst="rect">
            <a:avLst/>
          </a:prstGeom>
        </p:spPr>
        <p:txBody>
          <a:bodyPr vert="horz" lIns="86749" tIns="43375" rIns="86749" bIns="43375" rtlCol="0" anchor="b"/>
          <a:lstStyle>
            <a:lvl1pPr algn="r">
              <a:defRPr sz="1100"/>
            </a:lvl1pPr>
          </a:lstStyle>
          <a:p>
            <a:fld id="{4853A42D-87CA-4C0A-BF7C-DB34236227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310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4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518" cy="481878"/>
          </a:xfrm>
          <a:prstGeom prst="rect">
            <a:avLst/>
          </a:prstGeom>
        </p:spPr>
        <p:txBody>
          <a:bodyPr vert="horz" lIns="86749" tIns="43375" rIns="86749" bIns="43375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189" y="1"/>
            <a:ext cx="3170518" cy="481878"/>
          </a:xfrm>
          <a:prstGeom prst="rect">
            <a:avLst/>
          </a:prstGeom>
        </p:spPr>
        <p:txBody>
          <a:bodyPr vert="horz" lIns="86749" tIns="43375" rIns="86749" bIns="43375" rtlCol="0"/>
          <a:lstStyle>
            <a:lvl1pPr algn="r">
              <a:defRPr sz="1100"/>
            </a:lvl1pPr>
          </a:lstStyle>
          <a:p>
            <a:fld id="{99AF66EB-8E34-4204-AD05-A64EF2717AAE}" type="datetimeFigureOut">
              <a:rPr lang="en-US" smtClean="0"/>
              <a:t>9/5/2017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98600" y="1200150"/>
            <a:ext cx="431800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6749" tIns="43375" rIns="86749" bIns="4337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2118" y="4620275"/>
            <a:ext cx="5850965" cy="3780775"/>
          </a:xfrm>
          <a:prstGeom prst="rect">
            <a:avLst/>
          </a:prstGeom>
        </p:spPr>
        <p:txBody>
          <a:bodyPr vert="horz" lIns="86749" tIns="43375" rIns="86749" bIns="43375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322"/>
            <a:ext cx="3170518" cy="481878"/>
          </a:xfrm>
          <a:prstGeom prst="rect">
            <a:avLst/>
          </a:prstGeom>
        </p:spPr>
        <p:txBody>
          <a:bodyPr vert="horz" lIns="86749" tIns="43375" rIns="86749" bIns="43375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189" y="9119322"/>
            <a:ext cx="3170518" cy="481878"/>
          </a:xfrm>
          <a:prstGeom prst="rect">
            <a:avLst/>
          </a:prstGeom>
        </p:spPr>
        <p:txBody>
          <a:bodyPr vert="horz" lIns="86749" tIns="43375" rIns="86749" bIns="43375" rtlCol="0" anchor="b"/>
          <a:lstStyle>
            <a:lvl1pPr algn="r">
              <a:defRPr sz="1100"/>
            </a:lvl1pPr>
          </a:lstStyle>
          <a:p>
            <a:fld id="{19772861-E0D1-49AA-A891-8EDA1938F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26028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60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629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624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8369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486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405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8076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8057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9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25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176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3028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365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72861-E0D1-49AA-A891-8EDA1938F3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887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Picture 33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Picture 34"/>
          <p:cNvPicPr/>
          <p:nvPr/>
        </p:nvPicPr>
        <p:blipFill>
          <a:blip r:embed="rId2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RQT Graph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48" y="2581761"/>
            <a:ext cx="9751016" cy="2546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001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waypoint_follower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CustomShape 2"/>
          <p:cNvSpPr/>
          <p:nvPr/>
        </p:nvSpPr>
        <p:spPr>
          <a:xfrm>
            <a:off x="1373760" y="1756800"/>
            <a:ext cx="7404120" cy="85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AKA </a:t>
            </a:r>
            <a:r>
              <a:rPr lang="en-US" sz="1800" b="0" i="1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pure_pursuit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node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Not clear if this requires changes at this 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time</a:t>
            </a:r>
          </a:p>
          <a:p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Produces estimated angular rate based on curvature of road, need to combine this with CTE control for steering control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twist_controller: launch files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1373760" y="1410840"/>
            <a:ext cx="7404120" cy="572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800" b="0" u="sng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 launch files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dbw.launch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   – 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runs dbw_node.py and sets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params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below</a:t>
            </a:r>
          </a:p>
          <a:p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dbw_test.launch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– loads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rosbag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dbw_test.rosbag.bag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Assigns topics from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rosbag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/vehicle/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throttle_cmd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=/actual/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throttle_cmd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/vehicle/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steering_cmd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=/actual/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steering_cmd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/vehicle/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brake_cmd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 =/actual/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brake_cmd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dbw_sim.launch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- runs dbw_node.py and sets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params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below </a:t>
            </a: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Units?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name="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vehicle_mass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      value="1736.35"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name="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fuel_capacity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       value="13.5"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name="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brake_deadband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 value="0.1"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name="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decel_limit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           value="-5.0"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name="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accel_limit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           value="1.0"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name="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wheel_radius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       value="0.2413"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name="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wheel_base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         value="2.8498"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name="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steer_ratio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           value="14.8"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name="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max_lat_accel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     value="3.0"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param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name="</a:t>
            </a:r>
            <a:r>
              <a:rPr lang="en-US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max_steer_angle</a:t>
            </a: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" value="8.0"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twist_controller: dbw_node.py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CustomShape 2"/>
          <p:cNvSpPr/>
          <p:nvPr/>
        </p:nvSpPr>
        <p:spPr>
          <a:xfrm>
            <a:off x="1373760" y="1410840"/>
            <a:ext cx="7404120" cy="1113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800" b="0" u="sng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node calls the throttle, steering and brake controllers, it publishes the commands to the car/simulator.</a:t>
            </a:r>
          </a:p>
          <a:p>
            <a:endParaRPr lang="en-US" u="sng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u="sng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Car model parameters are provided for use in the control design.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twist_controller: low_pass.py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2370954" y="2148840"/>
                <a:ext cx="5021055" cy="8850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𝑜𝑢𝑡𝑝𝑢𝑡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𝑡𝑎𝑢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𝑡𝑠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𝑐𝑢𝑟𝑟𝑒𝑛𝑡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𝑡𝑎𝑢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𝑡𝑠</m:t>
                              </m:r>
                            </m:den>
                          </m:f>
                        </m:num>
                        <m:den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𝑡𝑎𝑢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𝑡𝑠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𝑝𝑟𝑒𝑣𝑖𝑜𝑢𝑠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0954" y="2148840"/>
                <a:ext cx="5021055" cy="88505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ustomShape 2"/>
          <p:cNvSpPr/>
          <p:nvPr/>
        </p:nvSpPr>
        <p:spPr>
          <a:xfrm>
            <a:off x="1399639" y="1563120"/>
            <a:ext cx="7404120" cy="4955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800" b="0" u="sng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Simple Low Pass Filter: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CustomShape 2"/>
          <p:cNvSpPr/>
          <p:nvPr/>
        </p:nvSpPr>
        <p:spPr>
          <a:xfrm>
            <a:off x="1399639" y="3320518"/>
            <a:ext cx="7404120" cy="49559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u="sng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lang="en-US" sz="1800" b="0" u="sng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 =0, </a:t>
            </a:r>
            <a:r>
              <a:rPr lang="en-US" sz="1800" b="0" u="sng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ts</a:t>
            </a:r>
            <a:r>
              <a:rPr lang="en-US" sz="1800" b="0" u="sng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= 1 will shut off this filter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twist_controller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pid.py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Isosceles Triangle 1"/>
          <p:cNvSpPr/>
          <p:nvPr/>
        </p:nvSpPr>
        <p:spPr>
          <a:xfrm rot="5400000">
            <a:off x="5658927" y="2622432"/>
            <a:ext cx="983411" cy="83676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 smtClean="0"/>
              <a:t>Kp</a:t>
            </a:r>
            <a:endParaRPr lang="en-US" dirty="0"/>
          </a:p>
        </p:txBody>
      </p:sp>
      <p:sp>
        <p:nvSpPr>
          <p:cNvPr id="7" name="Isosceles Triangle 6"/>
          <p:cNvSpPr/>
          <p:nvPr/>
        </p:nvSpPr>
        <p:spPr>
          <a:xfrm rot="5400000">
            <a:off x="5658927" y="3870388"/>
            <a:ext cx="983411" cy="83676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 smtClean="0"/>
              <a:t>Ki</a:t>
            </a:r>
            <a:endParaRPr lang="en-US" dirty="0"/>
          </a:p>
        </p:txBody>
      </p:sp>
      <p:sp>
        <p:nvSpPr>
          <p:cNvPr id="8" name="Isosceles Triangle 7"/>
          <p:cNvSpPr/>
          <p:nvPr/>
        </p:nvSpPr>
        <p:spPr>
          <a:xfrm rot="5400000">
            <a:off x="5658927" y="5118344"/>
            <a:ext cx="983411" cy="83676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dirty="0" err="1" smtClean="0"/>
              <a:t>Kd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155938" y="2723074"/>
            <a:ext cx="1250830" cy="5520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Error</a:t>
            </a:r>
            <a:endParaRPr lang="en-US" dirty="0"/>
          </a:p>
        </p:txBody>
      </p:sp>
      <p:cxnSp>
        <p:nvCxnSpPr>
          <p:cNvPr id="9" name="Straight Arrow Connector 8"/>
          <p:cNvCxnSpPr>
            <a:stCxn id="3" idx="3"/>
            <a:endCxn id="2" idx="3"/>
          </p:cNvCxnSpPr>
          <p:nvPr/>
        </p:nvCxnSpPr>
        <p:spPr>
          <a:xfrm>
            <a:off x="2406768" y="2999120"/>
            <a:ext cx="3325484" cy="4169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7194427" y="4063053"/>
            <a:ext cx="483079" cy="4658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+</a:t>
            </a:r>
            <a:endParaRPr lang="en-US" b="1" dirty="0"/>
          </a:p>
        </p:txBody>
      </p:sp>
      <p:cxnSp>
        <p:nvCxnSpPr>
          <p:cNvPr id="15" name="Elbow Connector 14"/>
          <p:cNvCxnSpPr>
            <a:stCxn id="2" idx="0"/>
            <a:endCxn id="13" idx="0"/>
          </p:cNvCxnSpPr>
          <p:nvPr/>
        </p:nvCxnSpPr>
        <p:spPr>
          <a:xfrm>
            <a:off x="6569014" y="3040814"/>
            <a:ext cx="866953" cy="1022239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8" idx="0"/>
            <a:endCxn id="13" idx="4"/>
          </p:cNvCxnSpPr>
          <p:nvPr/>
        </p:nvCxnSpPr>
        <p:spPr>
          <a:xfrm flipV="1">
            <a:off x="6569014" y="4528879"/>
            <a:ext cx="866953" cy="1007847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7" idx="0"/>
            <a:endCxn id="13" idx="2"/>
          </p:cNvCxnSpPr>
          <p:nvPr/>
        </p:nvCxnSpPr>
        <p:spPr>
          <a:xfrm>
            <a:off x="6569014" y="4288770"/>
            <a:ext cx="625413" cy="719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3" idx="6"/>
            <a:endCxn id="67" idx="1"/>
          </p:cNvCxnSpPr>
          <p:nvPr/>
        </p:nvCxnSpPr>
        <p:spPr>
          <a:xfrm flipV="1">
            <a:off x="7677506" y="4288770"/>
            <a:ext cx="1321193" cy="719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2165229" y="4063053"/>
            <a:ext cx="681487" cy="6196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prev</a:t>
            </a:r>
            <a:endParaRPr lang="en-US" dirty="0"/>
          </a:p>
        </p:txBody>
      </p:sp>
      <p:cxnSp>
        <p:nvCxnSpPr>
          <p:cNvPr id="32" name="Elbow Connector 31"/>
          <p:cNvCxnSpPr>
            <a:stCxn id="3" idx="3"/>
            <a:endCxn id="28" idx="0"/>
          </p:cNvCxnSpPr>
          <p:nvPr/>
        </p:nvCxnSpPr>
        <p:spPr>
          <a:xfrm>
            <a:off x="2406768" y="2999120"/>
            <a:ext cx="99205" cy="1063933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7" idx="6"/>
            <a:endCxn id="8" idx="3"/>
          </p:cNvCxnSpPr>
          <p:nvPr/>
        </p:nvCxnSpPr>
        <p:spPr>
          <a:xfrm>
            <a:off x="1781353" y="5536725"/>
            <a:ext cx="3950899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1298274" y="5303812"/>
            <a:ext cx="483079" cy="4658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-</a:t>
            </a:r>
          </a:p>
        </p:txBody>
      </p:sp>
      <p:cxnSp>
        <p:nvCxnSpPr>
          <p:cNvPr id="40" name="Elbow Connector 39"/>
          <p:cNvCxnSpPr>
            <a:stCxn id="28" idx="1"/>
            <a:endCxn id="37" idx="0"/>
          </p:cNvCxnSpPr>
          <p:nvPr/>
        </p:nvCxnSpPr>
        <p:spPr>
          <a:xfrm rot="10800000" flipV="1">
            <a:off x="1539815" y="4372884"/>
            <a:ext cx="625415" cy="930928"/>
          </a:xfrm>
          <a:prstGeom prst="bentConnector2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>
            <a:stCxn id="3" idx="1"/>
            <a:endCxn id="37" idx="2"/>
          </p:cNvCxnSpPr>
          <p:nvPr/>
        </p:nvCxnSpPr>
        <p:spPr>
          <a:xfrm rot="10800000" flipH="1" flipV="1">
            <a:off x="1155938" y="2999119"/>
            <a:ext cx="142336" cy="2537605"/>
          </a:xfrm>
          <a:prstGeom prst="bentConnector3">
            <a:avLst>
              <a:gd name="adj1" fmla="val -160606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Isosceles Triangle 48"/>
          <p:cNvSpPr/>
          <p:nvPr/>
        </p:nvSpPr>
        <p:spPr>
          <a:xfrm rot="5400000">
            <a:off x="2109155" y="5118345"/>
            <a:ext cx="983411" cy="836762"/>
          </a:xfrm>
          <a:prstGeom prst="triangle">
            <a:avLst>
              <a:gd name="adj" fmla="val 508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400" dirty="0" smtClean="0"/>
              <a:t>1/</a:t>
            </a:r>
            <a:r>
              <a:rPr lang="en-US" sz="1400" dirty="0" err="1" smtClean="0"/>
              <a:t>Ts</a:t>
            </a:r>
            <a:endParaRPr lang="en-US" sz="1400" dirty="0"/>
          </a:p>
        </p:txBody>
      </p:sp>
      <p:sp>
        <p:nvSpPr>
          <p:cNvPr id="52" name="Isosceles Triangle 51"/>
          <p:cNvSpPr/>
          <p:nvPr/>
        </p:nvSpPr>
        <p:spPr>
          <a:xfrm rot="5400000">
            <a:off x="3549769" y="3870389"/>
            <a:ext cx="983411" cy="836762"/>
          </a:xfrm>
          <a:prstGeom prst="triangle">
            <a:avLst>
              <a:gd name="adj" fmla="val 5087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400" dirty="0" smtClean="0"/>
              <a:t>1/</a:t>
            </a:r>
            <a:r>
              <a:rPr lang="en-US" sz="1400" dirty="0" err="1" smtClean="0"/>
              <a:t>Ts</a:t>
            </a:r>
            <a:endParaRPr lang="en-US" sz="1400" dirty="0"/>
          </a:p>
        </p:txBody>
      </p:sp>
      <p:cxnSp>
        <p:nvCxnSpPr>
          <p:cNvPr id="53" name="Elbow Connector 52"/>
          <p:cNvCxnSpPr>
            <a:stCxn id="3" idx="3"/>
            <a:endCxn id="52" idx="3"/>
          </p:cNvCxnSpPr>
          <p:nvPr/>
        </p:nvCxnSpPr>
        <p:spPr>
          <a:xfrm>
            <a:off x="2406768" y="2999120"/>
            <a:ext cx="1216326" cy="1298285"/>
          </a:xfrm>
          <a:prstGeom prst="bentConnector3">
            <a:avLst>
              <a:gd name="adj1" fmla="val 50000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/>
        </p:nvSpPr>
        <p:spPr>
          <a:xfrm>
            <a:off x="4843731" y="4063053"/>
            <a:ext cx="483079" cy="4658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+</a:t>
            </a:r>
            <a:endParaRPr lang="en-US" b="1" dirty="0"/>
          </a:p>
        </p:txBody>
      </p:sp>
      <p:cxnSp>
        <p:nvCxnSpPr>
          <p:cNvPr id="55" name="Straight Arrow Connector 54"/>
          <p:cNvCxnSpPr>
            <a:stCxn id="52" idx="0"/>
            <a:endCxn id="54" idx="2"/>
          </p:cNvCxnSpPr>
          <p:nvPr/>
        </p:nvCxnSpPr>
        <p:spPr>
          <a:xfrm flipV="1">
            <a:off x="4459856" y="4295966"/>
            <a:ext cx="383875" cy="143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54" idx="6"/>
            <a:endCxn id="7" idx="3"/>
          </p:cNvCxnSpPr>
          <p:nvPr/>
        </p:nvCxnSpPr>
        <p:spPr>
          <a:xfrm flipV="1">
            <a:off x="5326810" y="4288770"/>
            <a:ext cx="405442" cy="719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Elbow Connector 60"/>
          <p:cNvCxnSpPr>
            <a:stCxn id="7" idx="0"/>
            <a:endCxn id="54" idx="0"/>
          </p:cNvCxnSpPr>
          <p:nvPr/>
        </p:nvCxnSpPr>
        <p:spPr>
          <a:xfrm flipH="1" flipV="1">
            <a:off x="5085271" y="4063053"/>
            <a:ext cx="1483743" cy="225717"/>
          </a:xfrm>
          <a:prstGeom prst="bentConnector4">
            <a:avLst>
              <a:gd name="adj1" fmla="val -20349"/>
              <a:gd name="adj2" fmla="val 286634"/>
            </a:avLst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>
            <a:off x="1771289" y="2287442"/>
            <a:ext cx="10064" cy="42125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1413940" y="193638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8998699" y="410410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72" name="Rectangle 71"/>
          <p:cNvSpPr/>
          <p:nvPr/>
        </p:nvSpPr>
        <p:spPr>
          <a:xfrm>
            <a:off x="7923359" y="3961139"/>
            <a:ext cx="698740" cy="6763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7985901" y="4130855"/>
            <a:ext cx="565027" cy="315827"/>
            <a:chOff x="7203053" y="1443428"/>
            <a:chExt cx="1518252" cy="520044"/>
          </a:xfrm>
        </p:grpSpPr>
        <p:cxnSp>
          <p:nvCxnSpPr>
            <p:cNvPr id="74" name="Straight Connector 73"/>
            <p:cNvCxnSpPr/>
            <p:nvPr/>
          </p:nvCxnSpPr>
          <p:spPr>
            <a:xfrm>
              <a:off x="7203053" y="1963472"/>
              <a:ext cx="638358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flipV="1">
              <a:off x="7841411" y="1443428"/>
              <a:ext cx="362309" cy="52004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>
              <a:off x="8203720" y="1446597"/>
              <a:ext cx="517585" cy="0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/>
          <p:cNvSpPr txBox="1"/>
          <p:nvPr/>
        </p:nvSpPr>
        <p:spPr>
          <a:xfrm>
            <a:off x="7907325" y="4663470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Limit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53540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ROS Nodes Layout</a:t>
            </a:r>
            <a:endParaRPr lang="en-US" dirty="0"/>
          </a:p>
        </p:txBody>
      </p:sp>
      <p:pic>
        <p:nvPicPr>
          <p:cNvPr id="1026" name="Picture 2" descr="https://d17h27t6h515a5.cloudfront.net/topher/2017/August/598d2f61_final-project-ros-graph-v2/final-project-ros-graph-v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000" y="1254642"/>
            <a:ext cx="8616139" cy="593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32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Waypoint </a:t>
            </a:r>
            <a:r>
              <a:rPr lang="en-US" sz="4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Files Summary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37" name="Table 2"/>
          <p:cNvGraphicFramePr/>
          <p:nvPr>
            <p:extLst>
              <p:ext uri="{D42A27DB-BD31-4B8C-83A1-F6EECF244321}">
                <p14:modId xmlns:p14="http://schemas.microsoft.com/office/powerpoint/2010/main" val="190718624"/>
              </p:ext>
            </p:extLst>
          </p:nvPr>
        </p:nvGraphicFramePr>
        <p:xfrm>
          <a:off x="960174" y="1563120"/>
          <a:ext cx="8158931" cy="3200400"/>
        </p:xfrm>
        <a:graphic>
          <a:graphicData uri="http://schemas.openxmlformats.org/drawingml/2006/table">
            <a:tbl>
              <a:tblPr firstRow="1"/>
              <a:tblGrid>
                <a:gridCol w="2260080"/>
                <a:gridCol w="1524600"/>
                <a:gridCol w="4374251"/>
              </a:tblGrid>
              <a:tr h="347760">
                <a:tc>
                  <a:txBody>
                    <a:bodyPr/>
                    <a:lstStyle/>
                    <a:p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filename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Column headers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Notes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B3B3"/>
                    </a:solidFill>
                  </a:tcPr>
                </a:tc>
              </a:tr>
              <a:tr h="564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churchlot_with_cars.csv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Pos</a:t>
                      </a: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 </a:t>
                      </a:r>
                      <a:r>
                        <a:rPr lang="en-US" sz="1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x,y,z</a:t>
                      </a: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, yaw(rad)</a:t>
                      </a: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Yaw is in rad (+/- Pi)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564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sim_waypoints.csv</a:t>
                      </a: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 err="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Pos</a:t>
                      </a: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 </a:t>
                      </a:r>
                      <a:r>
                        <a:rPr lang="en-US" sz="1800" b="0" strike="noStrike" spc="-1" dirty="0" err="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x,y,z</a:t>
                      </a: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, </a:t>
                      </a: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yaw(?)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Yaw is constant</a:t>
                      </a:r>
                      <a:r>
                        <a:rPr lang="en-US" sz="1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 – bad?</a:t>
                      </a: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 Same path as </a:t>
                      </a:r>
                      <a:r>
                        <a:rPr lang="en-US" sz="1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wpt_yaw</a:t>
                      </a:r>
                      <a:r>
                        <a:rPr lang="en-US" sz="1800" b="0" strike="noStrike" spc="-1" baseline="0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 and </a:t>
                      </a:r>
                      <a:r>
                        <a:rPr lang="en-US" sz="1800" b="0" strike="noStrike" spc="-1" baseline="0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wpt_yaw_const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564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wp_yaw.txt</a:t>
                      </a: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 err="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Pos</a:t>
                      </a: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 </a:t>
                      </a:r>
                      <a:r>
                        <a:rPr lang="en-US" sz="1800" b="0" strike="noStrike" spc="-1" dirty="0" err="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x,y,z</a:t>
                      </a: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, </a:t>
                      </a: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yaw(</a:t>
                      </a:r>
                      <a:r>
                        <a:rPr lang="en-US" sz="1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deg</a:t>
                      </a: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)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+mn-lt"/>
                        </a:rPr>
                        <a:t>Identical to wp_yaw_const.txt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5641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wp_yaw_const.txt</a:t>
                      </a: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 err="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Pos</a:t>
                      </a: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 </a:t>
                      </a:r>
                      <a:r>
                        <a:rPr lang="en-US" sz="1800" b="0" strike="noStrike" spc="-1" dirty="0" err="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x,y,z</a:t>
                      </a: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, </a:t>
                      </a: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yaw(</a:t>
                      </a:r>
                      <a:r>
                        <a:rPr lang="en-US" sz="1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deg</a:t>
                      </a: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)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Identical to wp_yaw.txt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Yaw is in </a:t>
                      </a:r>
                      <a:r>
                        <a:rPr lang="en-US" sz="1800" b="0" strike="noStrike" spc="-1" dirty="0" err="1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deg</a:t>
                      </a:r>
                      <a:r>
                        <a:rPr lang="en-US" sz="1800" b="0" strike="noStrike" spc="-1" dirty="0" smtClean="0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(0-360)</a:t>
                      </a:r>
                      <a:endParaRPr lang="en-US" sz="1800" b="0" strike="noStrike" spc="-1" dirty="0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0000" marR="9000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hurchlot_with_cars.csv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3954" y="4209116"/>
            <a:ext cx="4378867" cy="32786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7241" y="1125949"/>
            <a:ext cx="4435580" cy="332107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58792" y="5271653"/>
            <a:ext cx="528393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Total Waypoints: </a:t>
            </a:r>
            <a:r>
              <a:rPr lang="en-US" dirty="0" smtClean="0"/>
              <a:t>61</a:t>
            </a:r>
          </a:p>
          <a:p>
            <a:r>
              <a:rPr lang="en-US" b="1" dirty="0" smtClean="0"/>
              <a:t>Distance Traveled Over Entire Waypoint Path: </a:t>
            </a:r>
            <a:r>
              <a:rPr lang="en-US" dirty="0" smtClean="0"/>
              <a:t>68.4871</a:t>
            </a:r>
          </a:p>
          <a:p>
            <a:r>
              <a:rPr lang="en-US" b="1" dirty="0" smtClean="0"/>
              <a:t>Column Headers: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Pos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x,Pos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y, 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Pos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z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yaw(rad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Yaw goes from +/- pi (rad)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72068" y="5054058"/>
            <a:ext cx="28777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 unit of distance traveled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between waypoints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59407" y="1052990"/>
            <a:ext cx="5702131" cy="426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783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im_waypoints.csv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883" y="4108950"/>
            <a:ext cx="4362742" cy="32665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61516" y="5002300"/>
            <a:ext cx="3198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Distance between waypoints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not constant, speed changing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7883" y="979761"/>
            <a:ext cx="4325242" cy="32384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510067" y="2495422"/>
            <a:ext cx="1821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Yaw angle bad?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58792" y="5271653"/>
            <a:ext cx="528393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Total Waypoints: </a:t>
            </a:r>
            <a:r>
              <a:rPr lang="en-US" dirty="0" smtClean="0"/>
              <a:t>11011</a:t>
            </a:r>
          </a:p>
          <a:p>
            <a:r>
              <a:rPr lang="en-US" b="1" dirty="0" smtClean="0"/>
              <a:t>Distance Traveled Over Entire Waypoint Path: </a:t>
            </a:r>
            <a:r>
              <a:rPr lang="en-US" dirty="0" smtClean="0"/>
              <a:t>7014.1148</a:t>
            </a:r>
          </a:p>
          <a:p>
            <a:r>
              <a:rPr lang="en-US" b="1" dirty="0" smtClean="0"/>
              <a:t>Column Headers: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Pos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x,Pos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y, 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Pos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z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yaw(rad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Yaw is constant, doesn’t make sense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061" y="1053885"/>
            <a:ext cx="5633190" cy="421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433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883" y="4001033"/>
            <a:ext cx="4401015" cy="32951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wpt_yaw_const.txt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961516" y="5002300"/>
            <a:ext cx="3198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Distance between waypoints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not constant, speed changing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58792" y="5271653"/>
            <a:ext cx="528393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Total Waypoints: </a:t>
            </a:r>
            <a:r>
              <a:rPr lang="en-US" dirty="0" smtClean="0"/>
              <a:t>10902</a:t>
            </a:r>
          </a:p>
          <a:p>
            <a:r>
              <a:rPr lang="en-US" b="1" dirty="0" smtClean="0"/>
              <a:t>Distance Traveled Over Entire Waypoint Path: </a:t>
            </a:r>
            <a:r>
              <a:rPr lang="en-US" dirty="0" smtClean="0"/>
              <a:t>6968.739</a:t>
            </a:r>
          </a:p>
          <a:p>
            <a:r>
              <a:rPr lang="en-US" b="1" dirty="0" smtClean="0"/>
              <a:t>Column Headers: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Pos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x,Pos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y, 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Pos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z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yaw(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deg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Yaw goes from 0 to 360 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deg</a:t>
            </a:r>
            <a:endParaRPr lang="en-US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Same path as sim_waypoints.csv, but yaw is correct in this file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333" y="1098998"/>
            <a:ext cx="5456550" cy="408551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3098" y="458721"/>
            <a:ext cx="4731061" cy="354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51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3443" y="3832810"/>
            <a:ext cx="4850369" cy="363164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wpt_yaw.txt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70130" y="5002300"/>
            <a:ext cx="3198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Distance between waypoints 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not constant, speed changing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58792" y="5271653"/>
            <a:ext cx="528393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Total Waypoints: </a:t>
            </a:r>
            <a:r>
              <a:rPr lang="en-US" dirty="0" smtClean="0"/>
              <a:t>10902</a:t>
            </a:r>
          </a:p>
          <a:p>
            <a:r>
              <a:rPr lang="en-US" b="1" dirty="0" smtClean="0"/>
              <a:t>Distance Traveled Over Entire Waypoint Path: </a:t>
            </a:r>
            <a:r>
              <a:rPr lang="en-US" dirty="0" smtClean="0"/>
              <a:t>6968.739</a:t>
            </a:r>
          </a:p>
          <a:p>
            <a:r>
              <a:rPr lang="en-US" b="1" dirty="0" smtClean="0"/>
              <a:t>Column Headers: </a:t>
            </a:r>
            <a:r>
              <a:rPr lang="en-US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Pos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x,Pos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y, 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Pos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 z</a:t>
            </a:r>
            <a:r>
              <a:rPr lang="en-US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, 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yaw(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deg</a:t>
            </a:r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)</a:t>
            </a:r>
          </a:p>
          <a:p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Yaw goes from 0 to 360 </a:t>
            </a:r>
            <a:r>
              <a:rPr lang="en-US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deg</a:t>
            </a:r>
            <a:endParaRPr lang="en-US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  <a:p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Same path as sim_waypoints.csv, but yaw is correct in this file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3165" y="236597"/>
            <a:ext cx="4686662" cy="350906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792" y="1147882"/>
            <a:ext cx="5449455" cy="408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109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waypoint_loader.py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CustomShape 2"/>
          <p:cNvSpPr/>
          <p:nvPr/>
        </p:nvSpPr>
        <p:spPr>
          <a:xfrm>
            <a:off x="1373760" y="1756440"/>
            <a:ext cx="7404120" cy="1113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0.27778 is km/hr to m/s conversion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3.6 is m/s to km/hr conversion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Output waypoints are in /world frame</a:t>
            </a:r>
          </a:p>
          <a:p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Target speed set in launch file (in km/hr)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waypoint_updater.py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CustomShape 2"/>
          <p:cNvSpPr/>
          <p:nvPr/>
        </p:nvSpPr>
        <p:spPr>
          <a:xfrm>
            <a:off x="1373760" y="1756800"/>
            <a:ext cx="7404120" cy="857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Hardcoded number of waypoints to publish (200</a:t>
            </a:r>
            <a:r>
              <a:rPr lang="en-US" sz="1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)</a:t>
            </a:r>
          </a:p>
          <a:p>
            <a:r>
              <a:rPr lang="en-US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Publishing more that 20 waypoints ahead causes simulator to lag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isl xmlns:xsi="http://www.w3.org/2001/XMLSchema-instance" xmlns:xsd="http://www.w3.org/2001/XMLSchema" xmlns="http://www.boldonjames.com/2008/01/sie/internal/label" sislVersion="0" policy="bf276872-af07-4968-a71d-1c83e80bd0bf" origin="userSelected">
  <element uid="id_protectivemarking_newvalue1" value=""/>
</sisl>
</file>

<file path=customXml/itemProps1.xml><?xml version="1.0" encoding="utf-8"?>
<ds:datastoreItem xmlns:ds="http://schemas.openxmlformats.org/officeDocument/2006/customXml" ds:itemID="{86C52EA6-1C46-4E3E-9B85-1A9000638A7C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250</TotalTime>
  <Words>580</Words>
  <Application>Microsoft Office PowerPoint</Application>
  <PresentationFormat>Custom</PresentationFormat>
  <Paragraphs>126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Cambria Math</vt:lpstr>
      <vt:lpstr>DejaVu Sans</vt:lpstr>
      <vt:lpstr>Symbol</vt:lpstr>
      <vt:lpstr>Wingdings</vt:lpstr>
      <vt:lpstr>Office Theme</vt:lpstr>
      <vt:lpstr>RQT Graph</vt:lpstr>
      <vt:lpstr>ROS Nodes Layout</vt:lpstr>
      <vt:lpstr>PowerPoint Presentation</vt:lpstr>
      <vt:lpstr>churchlot_with_cars.csv</vt:lpstr>
      <vt:lpstr>sim_waypoints.csv</vt:lpstr>
      <vt:lpstr>wpt_yaw_const.txt</vt:lpstr>
      <vt:lpstr>wpt_yaw.txt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Stewart, Andrew</cp:lastModifiedBy>
  <cp:revision>30</cp:revision>
  <dcterms:created xsi:type="dcterms:W3CDTF">2017-08-31T20:33:00Z</dcterms:created>
  <dcterms:modified xsi:type="dcterms:W3CDTF">2017-09-05T16:12:16Z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e2e7a751-9938-49f4-be3b-f78b3c950d09</vt:lpwstr>
  </property>
  <property fmtid="{D5CDD505-2E9C-101B-9397-08002B2CF9AE}" pid="3" name="bjSaver">
    <vt:lpwstr>TUeOanLpxzhypracuyY92WJBiBbtrRuL</vt:lpwstr>
  </property>
  <property fmtid="{D5CDD505-2E9C-101B-9397-08002B2CF9AE}" pid="4" name="bjDocumentLabelXML">
    <vt:lpwstr>&lt;?xml version="1.0" encoding="us-ascii"?&gt;&lt;sisl xmlns:xsi="http://www.w3.org/2001/XMLSchema-instance" xmlns:xsd="http://www.w3.org/2001/XMLSchema" sislVersion="0" policy="bf276872-af07-4968-a71d-1c83e80bd0bf" origin="userSelected" xmlns="http://www.boldonj</vt:lpwstr>
  </property>
  <property fmtid="{D5CDD505-2E9C-101B-9397-08002B2CF9AE}" pid="5" name="bjDocumentLabelXML-0">
    <vt:lpwstr>ames.com/2008/01/sie/internal/label"&gt;&lt;element uid="id_protectivemarking_newvalue1" value="" /&gt;&lt;/sisl&gt;</vt:lpwstr>
  </property>
  <property fmtid="{D5CDD505-2E9C-101B-9397-08002B2CF9AE}" pid="6" name="bjDocumentSecurityLabel">
    <vt:lpwstr>Honeywell Unrestricted</vt:lpwstr>
  </property>
  <property fmtid="{D5CDD505-2E9C-101B-9397-08002B2CF9AE}" pid="7" name="BJClassification">
    <vt:lpwstr>Honeywell Unrestricted</vt:lpwstr>
  </property>
</Properties>
</file>